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6" r:id="rId1"/>
  </p:sldMasterIdLst>
  <p:sldIdLst>
    <p:sldId id="256" r:id="rId2"/>
    <p:sldId id="259" r:id="rId3"/>
    <p:sldId id="274" r:id="rId4"/>
    <p:sldId id="257" r:id="rId5"/>
    <p:sldId id="276" r:id="rId6"/>
    <p:sldId id="277" r:id="rId7"/>
    <p:sldId id="258" r:id="rId8"/>
    <p:sldId id="264" r:id="rId9"/>
    <p:sldId id="261" r:id="rId10"/>
    <p:sldId id="273" r:id="rId11"/>
    <p:sldId id="262" r:id="rId12"/>
    <p:sldId id="282" r:id="rId13"/>
    <p:sldId id="284" r:id="rId14"/>
    <p:sldId id="278" r:id="rId15"/>
    <p:sldId id="280" r:id="rId16"/>
    <p:sldId id="285" r:id="rId17"/>
    <p:sldId id="286" r:id="rId18"/>
    <p:sldId id="287" r:id="rId19"/>
    <p:sldId id="272" r:id="rId20"/>
    <p:sldId id="289" r:id="rId21"/>
    <p:sldId id="267" r:id="rId22"/>
    <p:sldId id="27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5250" autoAdjust="0"/>
  </p:normalViewPr>
  <p:slideViewPr>
    <p:cSldViewPr snapToGrid="0">
      <p:cViewPr varScale="1">
        <p:scale>
          <a:sx n="86" d="100"/>
          <a:sy n="86" d="100"/>
        </p:scale>
        <p:origin x="4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B9CA-F18F-4C41-9181-75B879C26CF3}" type="datetimeFigureOut">
              <a:rPr lang="en-IN" smtClean="0"/>
              <a:t>21-04-2020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DA56-B18E-40BA-9464-14943E8FBB15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219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B9CA-F18F-4C41-9181-75B879C26CF3}" type="datetimeFigureOut">
              <a:rPr lang="en-IN" smtClean="0"/>
              <a:t>21-04-2020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DA56-B18E-40BA-9464-14943E8FBB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9899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B9CA-F18F-4C41-9181-75B879C26CF3}" type="datetimeFigureOut">
              <a:rPr lang="en-IN" smtClean="0"/>
              <a:t>21-04-2020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DA56-B18E-40BA-9464-14943E8FBB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08186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B9CA-F18F-4C41-9181-75B879C26CF3}" type="datetimeFigureOut">
              <a:rPr lang="en-IN" smtClean="0"/>
              <a:t>21-04-2020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DA56-B18E-40BA-9464-14943E8FBB15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65714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B9CA-F18F-4C41-9181-75B879C26CF3}" type="datetimeFigureOut">
              <a:rPr lang="en-IN" smtClean="0"/>
              <a:t>21-04-2020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DA56-B18E-40BA-9464-14943E8FBB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2523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B9CA-F18F-4C41-9181-75B879C26CF3}" type="datetimeFigureOut">
              <a:rPr lang="en-IN" smtClean="0"/>
              <a:t>21-04-2020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DA56-B18E-40BA-9464-14943E8FBB15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19050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B9CA-F18F-4C41-9181-75B879C26CF3}" type="datetimeFigureOut">
              <a:rPr lang="en-IN" smtClean="0"/>
              <a:t>21-04-2020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DA56-B18E-40BA-9464-14943E8FBB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31571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B9CA-F18F-4C41-9181-75B879C26CF3}" type="datetimeFigureOut">
              <a:rPr lang="en-IN" smtClean="0"/>
              <a:t>21-04-2020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DA56-B18E-40BA-9464-14943E8FBB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40269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B9CA-F18F-4C41-9181-75B879C26CF3}" type="datetimeFigureOut">
              <a:rPr lang="en-IN" smtClean="0"/>
              <a:t>21-04-2020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DA56-B18E-40BA-9464-14943E8FBB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46507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B9CA-F18F-4C41-9181-75B879C26CF3}" type="datetimeFigureOut">
              <a:rPr lang="en-IN" smtClean="0"/>
              <a:t>21-04-2020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DA56-B18E-40BA-9464-14943E8FBB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1939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B9CA-F18F-4C41-9181-75B879C26CF3}" type="datetimeFigureOut">
              <a:rPr lang="en-IN" smtClean="0"/>
              <a:t>21-04-2020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DA56-B18E-40BA-9464-14943E8FBB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1188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B9CA-F18F-4C41-9181-75B879C26CF3}" type="datetimeFigureOut">
              <a:rPr lang="en-IN" smtClean="0"/>
              <a:t>21-04-2020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DA56-B18E-40BA-9464-14943E8FBB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6798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B9CA-F18F-4C41-9181-75B879C26CF3}" type="datetimeFigureOut">
              <a:rPr lang="en-IN" smtClean="0"/>
              <a:t>21-04-2020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DA56-B18E-40BA-9464-14943E8FBB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1866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B9CA-F18F-4C41-9181-75B879C26CF3}" type="datetimeFigureOut">
              <a:rPr lang="en-IN" smtClean="0"/>
              <a:t>21-04-2020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DA56-B18E-40BA-9464-14943E8FBB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6450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B9CA-F18F-4C41-9181-75B879C26CF3}" type="datetimeFigureOut">
              <a:rPr lang="en-IN" smtClean="0"/>
              <a:t>21-04-2020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DA56-B18E-40BA-9464-14943E8FBB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6317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B9CA-F18F-4C41-9181-75B879C26CF3}" type="datetimeFigureOut">
              <a:rPr lang="en-IN" smtClean="0"/>
              <a:t>21-04-2020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DA56-B18E-40BA-9464-14943E8FBB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310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B9CA-F18F-4C41-9181-75B879C26CF3}" type="datetimeFigureOut">
              <a:rPr lang="en-IN" smtClean="0"/>
              <a:t>21-04-2020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DA56-B18E-40BA-9464-14943E8FBB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9197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B9CA-F18F-4C41-9181-75B879C26CF3}" type="datetimeFigureOut">
              <a:rPr lang="en-IN" smtClean="0"/>
              <a:t>21-04-2020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DA56-B18E-40BA-9464-14943E8FBB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7008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0E7B9CA-F18F-4C41-9181-75B879C26CF3}" type="datetimeFigureOut">
              <a:rPr lang="en-IN" smtClean="0"/>
              <a:t>21-04-2020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06FDA56-B18E-40BA-9464-14943E8FBB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87387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  <p:sldLayoutId id="2147483958" r:id="rId12"/>
    <p:sldLayoutId id="2147483959" r:id="rId13"/>
    <p:sldLayoutId id="2147483960" r:id="rId14"/>
    <p:sldLayoutId id="2147483961" r:id="rId15"/>
    <p:sldLayoutId id="2147483962" r:id="rId16"/>
    <p:sldLayoutId id="2147483963" r:id="rId17"/>
    <p:sldLayoutId id="2147483964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dXQUEMOfgU&amp;list=PLPK2l9Knytg5s2dk8V09thBmNl2g5pRSr" TargetMode="External"/><Relationship Id="rId2" Type="http://schemas.openxmlformats.org/officeDocument/2006/relationships/hyperlink" Target="https://www.arduino.cc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0FA3F8-7DA7-462C-A22D-67731AD87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71" y="399494"/>
            <a:ext cx="11093194" cy="13227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8185C5-0E85-49B3-8861-1809CBA84C11}"/>
              </a:ext>
            </a:extLst>
          </p:cNvPr>
          <p:cNvSpPr txBox="1"/>
          <p:nvPr/>
        </p:nvSpPr>
        <p:spPr>
          <a:xfrm>
            <a:off x="1571347" y="2656642"/>
            <a:ext cx="10395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SMART SENSING USING</a:t>
            </a:r>
          </a:p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RFID 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C1C80D-9C22-4664-A2FB-B30355FE5EA3}"/>
              </a:ext>
            </a:extLst>
          </p:cNvPr>
          <p:cNvSpPr txBox="1"/>
          <p:nvPr/>
        </p:nvSpPr>
        <p:spPr>
          <a:xfrm>
            <a:off x="1340529" y="4571168"/>
            <a:ext cx="30361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Project Guide:   			                                       </a:t>
            </a:r>
            <a:endParaRPr lang="en-IN" dirty="0"/>
          </a:p>
          <a:p>
            <a:r>
              <a:rPr lang="en-IN" dirty="0"/>
              <a:t>Mrs. K. Jhansi Rani,   		                                     </a:t>
            </a:r>
          </a:p>
          <a:p>
            <a:r>
              <a:rPr lang="en-US" dirty="0"/>
              <a:t>Assistant Professor,		                                   </a:t>
            </a:r>
            <a:endParaRPr lang="en-IN" dirty="0"/>
          </a:p>
          <a:p>
            <a:r>
              <a:rPr lang="en-US" dirty="0"/>
              <a:t>Department of E.C.E.,	                                    </a:t>
            </a:r>
            <a:endParaRPr lang="en-IN" dirty="0"/>
          </a:p>
          <a:p>
            <a:r>
              <a:rPr lang="en-US" dirty="0"/>
              <a:t>G.V.P.C.O.E.(A).                                                          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9B70CE-76FD-4343-A87E-791441C59F7A}"/>
              </a:ext>
            </a:extLst>
          </p:cNvPr>
          <p:cNvSpPr txBox="1"/>
          <p:nvPr/>
        </p:nvSpPr>
        <p:spPr>
          <a:xfrm>
            <a:off x="6334216" y="4552580"/>
            <a:ext cx="4860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</a:t>
            </a:r>
            <a:r>
              <a:rPr lang="en-IN" b="1" dirty="0"/>
              <a:t>Name of the students:</a:t>
            </a:r>
          </a:p>
          <a:p>
            <a:r>
              <a:rPr lang="it-IT" dirty="0"/>
              <a:t> 1. N.Anil Kumar (16131A04E9)</a:t>
            </a:r>
          </a:p>
          <a:p>
            <a:r>
              <a:rPr lang="en-IN" dirty="0"/>
              <a:t> 2. P.Spoorthi(16131A04G2)</a:t>
            </a:r>
          </a:p>
          <a:p>
            <a:r>
              <a:rPr lang="en-US" dirty="0"/>
              <a:t> 3. Md.Omar Shabbir Ali (16131A04D2)</a:t>
            </a:r>
          </a:p>
          <a:p>
            <a:r>
              <a:rPr lang="en-US" dirty="0"/>
              <a:t> 4. P.Nagarjun (16131A04H3)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5744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2CD3DC1-8FC7-49E9-8F3A-42A27633A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51" y="76794"/>
            <a:ext cx="11540971" cy="659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33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A92C1FD-8038-4E62-A598-80D2EA37D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512" y="577049"/>
            <a:ext cx="10775805" cy="5965794"/>
          </a:xfrm>
        </p:spPr>
        <p:txBody>
          <a:bodyPr>
            <a:norm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MEGA: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DC861B-91CC-44F7-AD25-3DA675A42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58651" y="1736740"/>
            <a:ext cx="5270376" cy="40399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6883A0-E1C5-4AA7-8034-BFDCB24A2807}"/>
              </a:ext>
            </a:extLst>
          </p:cNvPr>
          <p:cNvSpPr txBox="1"/>
          <p:nvPr/>
        </p:nvSpPr>
        <p:spPr>
          <a:xfrm>
            <a:off x="852256" y="1331649"/>
            <a:ext cx="673815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microcontroller board based on the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ATmega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1280.It has 54 Digital I/O pins and 16 Analog Inputs.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has 4 UARTs(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Universal Asynchronous Receiver/Transmitter),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a 16MHz crystal oscillator, a USB connection, a power jack,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an ICSP(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Circuit Serial Programming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header and a Reset               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button.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programming of an Arduino Mega can be done with the help of an IDE(Arduino Software) and it supports C-programming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There are three ways to power the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board.We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either use a USB cable or power it by using Vin on the board or through Power jack or battery.</a:t>
            </a:r>
          </a:p>
        </p:txBody>
      </p:sp>
    </p:spTree>
    <p:extLst>
      <p:ext uri="{BB962C8B-B14F-4D97-AF65-F5344CB8AC3E}">
        <p14:creationId xmlns:p14="http://schemas.microsoft.com/office/powerpoint/2010/main" val="3187286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38A7808-D894-42E6-903C-68F4BC96AAAA}"/>
              </a:ext>
            </a:extLst>
          </p:cNvPr>
          <p:cNvSpPr/>
          <p:nvPr/>
        </p:nvSpPr>
        <p:spPr>
          <a:xfrm>
            <a:off x="707767" y="619122"/>
            <a:ext cx="53882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INTERFACINGS  DONE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584E76-62D8-4528-B6F5-08B69E4B1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664" y="1317521"/>
            <a:ext cx="4508704" cy="37854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FB69FE-F38C-4EE9-979C-22A73F13A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432" y="1317522"/>
            <a:ext cx="4272730" cy="37854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1D8D521-B20C-45EC-904D-79A28EB770BC}"/>
              </a:ext>
            </a:extLst>
          </p:cNvPr>
          <p:cNvSpPr/>
          <p:nvPr/>
        </p:nvSpPr>
        <p:spPr>
          <a:xfrm>
            <a:off x="1423715" y="5501150"/>
            <a:ext cx="38491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Interfacing OF MFRC522 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EE0F9B-C3EE-495D-B6BB-643572D81C87}"/>
              </a:ext>
            </a:extLst>
          </p:cNvPr>
          <p:cNvSpPr/>
          <p:nvPr/>
        </p:nvSpPr>
        <p:spPr>
          <a:xfrm>
            <a:off x="7139031" y="5501149"/>
            <a:ext cx="3849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Interfacing of MQ2 </a:t>
            </a:r>
          </a:p>
        </p:txBody>
      </p:sp>
    </p:spTree>
    <p:extLst>
      <p:ext uri="{BB962C8B-B14F-4D97-AF65-F5344CB8AC3E}">
        <p14:creationId xmlns:p14="http://schemas.microsoft.com/office/powerpoint/2010/main" val="625678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03C207-1736-4E6E-9C2C-E30134A6B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60" y="1388806"/>
            <a:ext cx="4951159" cy="40803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E44001-EB87-44B6-9CD9-94F0163CC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45" y="468179"/>
            <a:ext cx="3676207" cy="7498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87C331-A887-435D-B336-E24DCD56F7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218" y="1388805"/>
            <a:ext cx="5143500" cy="40803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23F9C0-9735-40D0-BB85-A58C48DBB865}"/>
              </a:ext>
            </a:extLst>
          </p:cNvPr>
          <p:cNvSpPr/>
          <p:nvPr/>
        </p:nvSpPr>
        <p:spPr>
          <a:xfrm>
            <a:off x="1445342" y="5790889"/>
            <a:ext cx="34511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Interfacing of MQ2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81D750-6734-48B6-90A0-0C25266C0714}"/>
              </a:ext>
            </a:extLst>
          </p:cNvPr>
          <p:cNvSpPr/>
          <p:nvPr/>
        </p:nvSpPr>
        <p:spPr>
          <a:xfrm>
            <a:off x="7295537" y="5837055"/>
            <a:ext cx="36379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Interfacing of RTC </a:t>
            </a:r>
          </a:p>
        </p:txBody>
      </p:sp>
    </p:spTree>
    <p:extLst>
      <p:ext uri="{BB962C8B-B14F-4D97-AF65-F5344CB8AC3E}">
        <p14:creationId xmlns:p14="http://schemas.microsoft.com/office/powerpoint/2010/main" val="92251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83B12-6D2F-4E29-8F88-892A5C638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842" y="395056"/>
            <a:ext cx="6019800" cy="619957"/>
          </a:xfrm>
        </p:spPr>
        <p:txBody>
          <a:bodyPr/>
          <a:lstStyle/>
          <a:p>
            <a:r>
              <a:rPr lang="en-US" dirty="0"/>
              <a:t>4 channel relay module 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88EB76-5ECD-42F1-9EAF-9E4D72E6D9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07817" y="1517966"/>
            <a:ext cx="6021388" cy="444782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relay is defined as an electrically operated switch.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Their main use is controlling circuits by a low-power signal or when several circuits must be controlled by one signal.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consists of 6 pins. One is for ground and other is for VCC.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other four pins are for connecting inputs signals.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output connections will be made the other side of it </a:t>
            </a:r>
            <a:r>
              <a:rPr lang="en-US" dirty="0" err="1"/>
              <a:t>i.e</a:t>
            </a:r>
            <a:r>
              <a:rPr lang="en-US" dirty="0"/>
              <a:t>, NC, COM , NO ….</a:t>
            </a:r>
          </a:p>
        </p:txBody>
      </p:sp>
      <p:pic>
        <p:nvPicPr>
          <p:cNvPr id="1027" name="Picture 12">
            <a:extLst>
              <a:ext uri="{FF2B5EF4-FFF2-40B4-BE49-F238E27FC236}">
                <a16:creationId xmlns:a16="http://schemas.microsoft.com/office/drawing/2014/main" id="{3C15271C-71DE-4DF3-93E4-75C47C63B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42" y="1519611"/>
            <a:ext cx="4027179" cy="4526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8877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18973C-CF87-44E1-A114-50DB6BFF6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10" y="1791070"/>
            <a:ext cx="2991774" cy="34156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FF0E0E-FF6E-41FC-873C-29687FE29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937" y="1791070"/>
            <a:ext cx="3764317" cy="34156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075F96-6B81-453F-AE3F-5B6B25AA54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208" y="1791070"/>
            <a:ext cx="3873624" cy="32758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F41A96B-7364-41ED-A390-536D17B60C2B}"/>
              </a:ext>
            </a:extLst>
          </p:cNvPr>
          <p:cNvSpPr/>
          <p:nvPr/>
        </p:nvSpPr>
        <p:spPr>
          <a:xfrm>
            <a:off x="275210" y="634299"/>
            <a:ext cx="35213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Actuators used 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174E8A-8133-4570-B7BD-173B7358C9B4}"/>
              </a:ext>
            </a:extLst>
          </p:cNvPr>
          <p:cNvSpPr/>
          <p:nvPr/>
        </p:nvSpPr>
        <p:spPr>
          <a:xfrm>
            <a:off x="858026" y="5454259"/>
            <a:ext cx="1890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COOLING  FAN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3C86FA-4C79-4B15-A18C-0F4376F56B26}"/>
              </a:ext>
            </a:extLst>
          </p:cNvPr>
          <p:cNvSpPr/>
          <p:nvPr/>
        </p:nvSpPr>
        <p:spPr>
          <a:xfrm>
            <a:off x="4975971" y="5454259"/>
            <a:ext cx="1725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EXHAUST FAN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3E0D3-C727-4D5D-8437-61AB62544BF4}"/>
              </a:ext>
            </a:extLst>
          </p:cNvPr>
          <p:cNvSpPr/>
          <p:nvPr/>
        </p:nvSpPr>
        <p:spPr>
          <a:xfrm>
            <a:off x="9050822" y="5454259"/>
            <a:ext cx="1721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   BUZZER        </a:t>
            </a:r>
          </a:p>
        </p:txBody>
      </p:sp>
    </p:spTree>
    <p:extLst>
      <p:ext uri="{BB962C8B-B14F-4D97-AF65-F5344CB8AC3E}">
        <p14:creationId xmlns:p14="http://schemas.microsoft.com/office/powerpoint/2010/main" val="2478800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00482D-0953-4040-80AE-D01560CD5F7D}"/>
              </a:ext>
            </a:extLst>
          </p:cNvPr>
          <p:cNvSpPr/>
          <p:nvPr/>
        </p:nvSpPr>
        <p:spPr>
          <a:xfrm>
            <a:off x="724535" y="628953"/>
            <a:ext cx="40441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CODE  LOGIC 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703729-7F63-43D0-B4D8-F34FC8544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22" y="1376515"/>
            <a:ext cx="7822692" cy="521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54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8CA596-772B-431F-AD88-F351D50F40C2}"/>
              </a:ext>
            </a:extLst>
          </p:cNvPr>
          <p:cNvSpPr/>
          <p:nvPr/>
        </p:nvSpPr>
        <p:spPr>
          <a:xfrm>
            <a:off x="527708" y="343817"/>
            <a:ext cx="26087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</a:t>
            </a:r>
            <a:r>
              <a:rPr lang="en-US" sz="2800" dirty="0"/>
              <a:t>RESULTS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8590DB-2564-4317-A67D-5A0F00E49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61" y="955526"/>
            <a:ext cx="10763329" cy="555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261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7C9CF4-4C83-426D-A0FA-0D0BD23A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62" y="1283419"/>
            <a:ext cx="10617076" cy="522093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57D97BF-F70F-4C12-81A5-05B377BAE2B7}"/>
              </a:ext>
            </a:extLst>
          </p:cNvPr>
          <p:cNvSpPr/>
          <p:nvPr/>
        </p:nvSpPr>
        <p:spPr>
          <a:xfrm>
            <a:off x="674717" y="353650"/>
            <a:ext cx="17700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sz="2800" dirty="0"/>
              <a:t>RESULTS :</a:t>
            </a:r>
          </a:p>
        </p:txBody>
      </p:sp>
    </p:spTree>
    <p:extLst>
      <p:ext uri="{BB962C8B-B14F-4D97-AF65-F5344CB8AC3E}">
        <p14:creationId xmlns:p14="http://schemas.microsoft.com/office/powerpoint/2010/main" val="2564414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7381B0-ED0D-4BC8-9194-B24A854B0594}"/>
              </a:ext>
            </a:extLst>
          </p:cNvPr>
          <p:cNvSpPr txBox="1"/>
          <p:nvPr/>
        </p:nvSpPr>
        <p:spPr>
          <a:xfrm>
            <a:off x="5650637" y="297401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72CF50-D0DC-4C58-9C0F-05A25C2D078B}"/>
              </a:ext>
            </a:extLst>
          </p:cNvPr>
          <p:cNvSpPr txBox="1"/>
          <p:nvPr/>
        </p:nvSpPr>
        <p:spPr>
          <a:xfrm>
            <a:off x="1136342" y="514905"/>
            <a:ext cx="3622089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E-passport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Attendance System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Tracking System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Groceries tracing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Toll collection system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87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D1D5D14-2278-413E-ACFA-3FD2AB57D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8687" y="337351"/>
            <a:ext cx="9402301" cy="6178859"/>
          </a:xfrm>
        </p:spPr>
        <p:txBody>
          <a:bodyPr>
            <a:normAutofit/>
          </a:bodyPr>
          <a:lstStyle/>
          <a:p>
            <a:pPr algn="l"/>
            <a:endParaRPr lang="en-IN" sz="1800" dirty="0"/>
          </a:p>
          <a:p>
            <a:pPr algn="l"/>
            <a:r>
              <a:rPr lang="en-IN" sz="1800" b="1" dirty="0"/>
              <a:t>TABLE OF CONTENTS: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Sensors involved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RFID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MEGA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Interfacings done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Channel Relay module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Actuators used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Logic and Results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sz="18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sz="1800" b="1" dirty="0"/>
          </a:p>
        </p:txBody>
      </p:sp>
    </p:spTree>
    <p:extLst>
      <p:ext uri="{BB962C8B-B14F-4D97-AF65-F5344CB8AC3E}">
        <p14:creationId xmlns:p14="http://schemas.microsoft.com/office/powerpoint/2010/main" val="11047978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0F670-203E-44A0-83F2-B1E93A6FB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85" y="337351"/>
            <a:ext cx="10058400" cy="923278"/>
          </a:xfrm>
        </p:spPr>
        <p:txBody>
          <a:bodyPr>
            <a:normAutofit fontScale="90000"/>
          </a:bodyPr>
          <a:lstStyle/>
          <a:p>
            <a:r>
              <a:rPr lang="en-US" dirty="0"/>
              <a:t>CONCLUSIONS  &amp; future scope: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DFAAD1-1A78-4230-8204-FE96371E0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0025" y="1260629"/>
            <a:ext cx="8535988" cy="490935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project aim is to propose the safety in our homes and security in any mass gathering places.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By using actuators, the surrounding environment is controlled without having any dangerous results.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Also by using RFID the safety and security of visitors are constantly monitored.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By using IOT, the data from all the sensors </a:t>
            </a:r>
            <a:r>
              <a:rPr lang="en-US" dirty="0" err="1"/>
              <a:t>cn</a:t>
            </a:r>
            <a:r>
              <a:rPr lang="en-US" dirty="0"/>
              <a:t> be done and analytics is done and this data can be displayed as graphs in both websites and mobile app for better exploration.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354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2E7768-5EAE-42ED-AAE4-71CFF8A5D52C}"/>
              </a:ext>
            </a:extLst>
          </p:cNvPr>
          <p:cNvSpPr txBox="1"/>
          <p:nvPr/>
        </p:nvSpPr>
        <p:spPr>
          <a:xfrm>
            <a:off x="781234" y="923278"/>
            <a:ext cx="10306975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</a:p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1..Shuvashis Dey,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Jhantu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Kumar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Saha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Nemai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Chandra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Karmakar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,”Smart Sensing.”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2.C.M.Subhas, “Recent advancements in smart sensors and sensing technology,” in Advanced  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RFID Systems, Security, and Applications, K.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N.Chandra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Ed. Hershey, PA: IGI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Global, 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2013,pp. 334–353.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IN" sz="2000" dirty="0">
                <a:hlinkClick r:id="rId2"/>
              </a:rPr>
              <a:t>https://www.arduino.cc/</a:t>
            </a:r>
            <a:r>
              <a:rPr lang="en-IN" sz="2000" dirty="0"/>
              <a:t> </a:t>
            </a:r>
          </a:p>
          <a:p>
            <a:endParaRPr lang="en-IN" sz="2000" dirty="0"/>
          </a:p>
          <a:p>
            <a:r>
              <a:rPr lang="en-IN" sz="2000" dirty="0"/>
              <a:t>4.</a:t>
            </a:r>
            <a:r>
              <a:rPr lang="en-IN" sz="2000" dirty="0">
                <a:hlinkClick r:id="rId3"/>
              </a:rPr>
              <a:t>https://www.youtube.com/watch?v=EdXQUEMOfgU&amp;list=PLPK2l9Knytg5s2dk8V0</a:t>
            </a:r>
          </a:p>
          <a:p>
            <a:r>
              <a:rPr lang="en-IN" sz="2000" dirty="0">
                <a:hlinkClick r:id="rId3"/>
              </a:rPr>
              <a:t>9thBmNl2g5pRSr</a:t>
            </a:r>
            <a:endParaRPr lang="en-IN" sz="2000" dirty="0"/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872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D322A7-17A4-4AAB-A5AC-1553D08D860D}"/>
              </a:ext>
            </a:extLst>
          </p:cNvPr>
          <p:cNvSpPr txBox="1"/>
          <p:nvPr/>
        </p:nvSpPr>
        <p:spPr>
          <a:xfrm>
            <a:off x="1994516" y="2237173"/>
            <a:ext cx="88717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 YOU</a:t>
            </a:r>
          </a:p>
        </p:txBody>
      </p:sp>
    </p:spTree>
    <p:extLst>
      <p:ext uri="{BB962C8B-B14F-4D97-AF65-F5344CB8AC3E}">
        <p14:creationId xmlns:p14="http://schemas.microsoft.com/office/powerpoint/2010/main" val="1007694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02A88-5F2D-4CC7-A340-0192FA72E1E5}"/>
              </a:ext>
            </a:extLst>
          </p:cNvPr>
          <p:cNvSpPr txBox="1"/>
          <p:nvPr/>
        </p:nvSpPr>
        <p:spPr>
          <a:xfrm>
            <a:off x="958789" y="1240653"/>
            <a:ext cx="93748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</a:t>
            </a:r>
          </a:p>
          <a:p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Now-a-Days mass gathering places like shopping malls, movie theatres etc., are becoming familiar in urban or semi-urban areas. The authorities must maintain proper measure to ensure proper public  safety and security of visitors.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project, an attempt is made to enforce a mechanism that keeps authorities to have continuous monitoring on various operational equipment like HVAC(Heating, Ventilating and Air conditioning). </a:t>
            </a:r>
          </a:p>
        </p:txBody>
      </p:sp>
    </p:spTree>
    <p:extLst>
      <p:ext uri="{BB962C8B-B14F-4D97-AF65-F5344CB8AC3E}">
        <p14:creationId xmlns:p14="http://schemas.microsoft.com/office/powerpoint/2010/main" val="2103937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B1D80BE-151B-41E7-BA78-3DA5F12DA4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1215" y="306279"/>
            <a:ext cx="10831382" cy="9171208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solidFill>
                  <a:srgbClr val="000000"/>
                </a:solidFill>
                <a:latin typeface="CIDFont+F1"/>
              </a:rPr>
              <a:t>SMART SENSING USING RFID TECHNOLOGY</a:t>
            </a:r>
          </a:p>
          <a:p>
            <a:pPr algn="l"/>
            <a:r>
              <a:rPr lang="en-I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Abstract: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main concept of this project is to overcome the security issues in smart buildings an houses,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live monitoring system should be maintained to monitor the individuals whoever enters and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exit from the building, where we should be able to calculate the time spent by an individual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 inside the building by this, If any suspicious incident is occurred inside the building, we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be able to sort out the situation easily. The new smart sensors will be able to produce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about their environment and share it us.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Radio-frequency identification (RFID) technology can have a significant impact in this regard. It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 wireless data-capturing technique that utilizes RF energy for automatically extracting the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identity of remotely placed objects. </a:t>
            </a:r>
            <a:r>
              <a:rPr lang="en-US" sz="18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Identifying smart materials with multi sensing capabilities</a:t>
            </a:r>
          </a:p>
          <a:p>
            <a:pPr algn="l"/>
            <a:r>
              <a:rPr lang="en-US" sz="18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along with their RF characterization, as well as creating sensor designs for various applications,</a:t>
            </a:r>
          </a:p>
          <a:p>
            <a:pPr algn="l"/>
            <a:r>
              <a:rPr lang="en-US" sz="18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opens new research horizons for chip less RFID sensing technologies.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639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06DFD-6F87-4680-85A7-5FE94877E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086" y="443884"/>
            <a:ext cx="8534400" cy="736846"/>
          </a:xfrm>
        </p:spPr>
        <p:txBody>
          <a:bodyPr>
            <a:normAutofit/>
          </a:bodyPr>
          <a:lstStyle/>
          <a:p>
            <a:r>
              <a:rPr lang="en-US" sz="2800" dirty="0"/>
              <a:t>Types of sensors involved :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505A5FB-3390-4058-B0AF-A3E118E307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0086" y="1422245"/>
            <a:ext cx="4937655" cy="5117976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DHT11</a:t>
            </a:r>
          </a:p>
          <a:p>
            <a:r>
              <a:rPr lang="en-US" dirty="0"/>
              <a:t>Temperature and Humidity Sensor</a:t>
            </a:r>
          </a:p>
          <a:p>
            <a:r>
              <a:rPr lang="en-US" dirty="0"/>
              <a:t>3 Pins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7BFC9C-4D13-4734-BB94-8D47DC980B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70277" y="1502545"/>
            <a:ext cx="4934479" cy="476509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MQ2 (Grove Gas Sensor)</a:t>
            </a:r>
          </a:p>
          <a:p>
            <a:r>
              <a:rPr lang="en-IN" dirty="0"/>
              <a:t>detects LPG</a:t>
            </a:r>
            <a:r>
              <a:rPr lang="en-IN" b="1" dirty="0"/>
              <a:t>, </a:t>
            </a:r>
            <a:r>
              <a:rPr lang="en-IN" dirty="0"/>
              <a:t>Smoke</a:t>
            </a:r>
            <a:r>
              <a:rPr lang="en-IN" b="1" dirty="0"/>
              <a:t>, </a:t>
            </a:r>
            <a:r>
              <a:rPr lang="en-IN" dirty="0"/>
              <a:t>Alcohol</a:t>
            </a:r>
            <a:r>
              <a:rPr lang="en-IN" b="1" dirty="0"/>
              <a:t>, </a:t>
            </a:r>
            <a:r>
              <a:rPr lang="en-IN" dirty="0"/>
              <a:t>Propane</a:t>
            </a:r>
            <a:r>
              <a:rPr lang="en-IN" b="1" dirty="0"/>
              <a:t>, </a:t>
            </a:r>
            <a:r>
              <a:rPr lang="en-IN" dirty="0"/>
              <a:t>Hydrogen</a:t>
            </a:r>
            <a:r>
              <a:rPr lang="en-IN" b="1" dirty="0"/>
              <a:t>, </a:t>
            </a:r>
            <a:r>
              <a:rPr lang="en-IN" dirty="0"/>
              <a:t>Methane</a:t>
            </a:r>
            <a:r>
              <a:rPr lang="en-IN" b="1" dirty="0"/>
              <a:t> </a:t>
            </a:r>
            <a:r>
              <a:rPr lang="en-IN" dirty="0"/>
              <a:t>and</a:t>
            </a:r>
            <a:r>
              <a:rPr lang="en-IN" b="1" dirty="0"/>
              <a:t> </a:t>
            </a:r>
            <a:r>
              <a:rPr lang="en-IN" dirty="0"/>
              <a:t>Carbon Monoxide</a:t>
            </a:r>
            <a:r>
              <a:rPr lang="en-IN" b="1" dirty="0"/>
              <a:t> </a:t>
            </a:r>
            <a:r>
              <a:rPr lang="en-IN" dirty="0"/>
              <a:t>concentration`s anywhere from 200 to 10000ppm.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DD1E4A-9932-4FF8-B381-64DF78801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404" y="1422245"/>
            <a:ext cx="3220267" cy="28165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E4D839-00A8-4A06-AC49-D8519F7ED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261" y="1422245"/>
            <a:ext cx="3367809" cy="279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602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8B173-325F-442F-BFF7-01388E936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537" y="288195"/>
            <a:ext cx="8534400" cy="1212132"/>
          </a:xfrm>
        </p:spPr>
        <p:txBody>
          <a:bodyPr/>
          <a:lstStyle/>
          <a:p>
            <a:r>
              <a:rPr lang="en-US" sz="2800" dirty="0">
                <a:solidFill>
                  <a:prstClr val="white"/>
                </a:solidFill>
              </a:rPr>
              <a:t>Types of sensors involved 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9B270-BDA6-4EBD-AADA-F0D647F6A0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7681" y="1500327"/>
            <a:ext cx="4937655" cy="485608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Flame Sensor</a:t>
            </a:r>
          </a:p>
          <a:p>
            <a:r>
              <a:rPr lang="en-US" dirty="0"/>
              <a:t>Used in Wavelength  of 760 – 1100nm range.</a:t>
            </a:r>
          </a:p>
          <a:p>
            <a:r>
              <a:rPr lang="en-US" dirty="0"/>
              <a:t>4 pins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74E314-102F-49CB-9327-4516BB1E6F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7011" y="2124847"/>
            <a:ext cx="4934479" cy="361526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RTC (Real Time Clocks) </a:t>
            </a:r>
          </a:p>
          <a:p>
            <a:r>
              <a:rPr lang="en-US" dirty="0"/>
              <a:t>DS 1307</a:t>
            </a:r>
          </a:p>
          <a:p>
            <a:r>
              <a:rPr lang="en-US" dirty="0"/>
              <a:t>Low power clock/calendar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0BB28B-407E-4BBA-8B24-6E65D39D3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870" y="1373337"/>
            <a:ext cx="2847406" cy="267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00D84C-E3A7-49CC-9F5C-1CC519286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733" y="1373337"/>
            <a:ext cx="2748080" cy="26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575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37DFF-D2E5-45B5-BEB1-91EC3313A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823240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</a:t>
            </a:r>
            <a:r>
              <a:rPr lang="en-I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rfid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1486F2-90D7-45E1-86DA-04E6DAA3ADC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1" t="7901" r="18176" b="24697"/>
          <a:stretch/>
        </p:blipFill>
        <p:spPr>
          <a:xfrm>
            <a:off x="7803473" y="1848774"/>
            <a:ext cx="3755253" cy="379792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B64927-B6DE-435A-984E-3AB0B9A8BFE6}"/>
              </a:ext>
            </a:extLst>
          </p:cNvPr>
          <p:cNvSpPr txBox="1"/>
          <p:nvPr/>
        </p:nvSpPr>
        <p:spPr>
          <a:xfrm>
            <a:off x="994299" y="2059619"/>
            <a:ext cx="633865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RFID referred to as Automatic Identification and Data Capture(AIDC).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RFID consists of three components   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1.RFID Tag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2.RFID Reader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3.Antenna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RFID Tag contains an integrated circuit and an antenna, which is used to transmit data to RFID reader.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reader then converts the radio waves to a more usable form of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RFID Tag is again classified into three types: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1.Active Tags,   2.Passive Tags,   3.Semi-Passive Tags.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2416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04B8FD0-A3C8-4D91-B2D9-E5E18E5872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635" y="646930"/>
            <a:ext cx="5742165" cy="5816014"/>
          </a:xfrm>
        </p:spPr>
        <p:txBody>
          <a:bodyPr>
            <a:normAutofit fontScale="85000" lnSpcReduction="20000"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ACTIVE TAG: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RFID tag can be defined as an active tag, when it has its own power source and allows the user to erase and update the data inside the tag.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Active tags are available with an external battery.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are expensive compared to passive tags.</a:t>
            </a:r>
          </a:p>
          <a:p>
            <a:pPr lvl="0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PASSIVE TAG: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Passive tags are activated only when it receives a signal from the reader.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tags do not use any external battery. They are powered up by using the power from RFID reader.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in the passive tags is pre written. One cannot change the data in these tags.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tags are generally used for applications such as file tracking, race timing etc.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15B40B-6DC6-41BD-9902-278CBC6106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6" t="4976" r="22378" b="12338"/>
          <a:stretch/>
        </p:blipFill>
        <p:spPr>
          <a:xfrm>
            <a:off x="6471821" y="1154098"/>
            <a:ext cx="5291091" cy="465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57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306E8F-734C-48DB-A416-301F00DEC0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1" t="4490" r="10436" b="27549"/>
          <a:stretch/>
        </p:blipFill>
        <p:spPr>
          <a:xfrm>
            <a:off x="6596109" y="1070965"/>
            <a:ext cx="4847207" cy="46640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361A5F-0F65-4105-BA54-BCF6F3DC0D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37708" y="874016"/>
            <a:ext cx="4657768" cy="50516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CF950E-9B3F-4B39-A816-DB55CBE3FA38}"/>
              </a:ext>
            </a:extLst>
          </p:cNvPr>
          <p:cNvSpPr txBox="1"/>
          <p:nvPr/>
        </p:nvSpPr>
        <p:spPr>
          <a:xfrm>
            <a:off x="1202786" y="6001305"/>
            <a:ext cx="452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MFRC522 RFID Reader  and  RFID Tag</a:t>
            </a:r>
          </a:p>
        </p:txBody>
      </p:sp>
    </p:spTree>
    <p:extLst>
      <p:ext uri="{BB962C8B-B14F-4D97-AF65-F5344CB8AC3E}">
        <p14:creationId xmlns:p14="http://schemas.microsoft.com/office/powerpoint/2010/main" val="2177616390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1031</TotalTime>
  <Words>1118</Words>
  <Application>Microsoft Office PowerPoint</Application>
  <PresentationFormat>Widescreen</PresentationFormat>
  <Paragraphs>169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Century Gothic</vt:lpstr>
      <vt:lpstr>CIDFont+F1</vt:lpstr>
      <vt:lpstr>Times New Roman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Types of sensors involved :</vt:lpstr>
      <vt:lpstr>Types of sensors involved :</vt:lpstr>
      <vt:lpstr>INTRODUCTION to rfid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 channel relay module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  &amp; future scope: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Anil Kumar</cp:lastModifiedBy>
  <cp:revision>68</cp:revision>
  <dcterms:created xsi:type="dcterms:W3CDTF">2020-02-04T05:36:50Z</dcterms:created>
  <dcterms:modified xsi:type="dcterms:W3CDTF">2020-04-21T15:19:11Z</dcterms:modified>
</cp:coreProperties>
</file>